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0" r:id="rId2"/>
    <p:sldId id="261" r:id="rId3"/>
    <p:sldId id="262" r:id="rId4"/>
    <p:sldId id="256" r:id="rId5"/>
    <p:sldId id="257" r:id="rId6"/>
    <p:sldId id="258" r:id="rId7"/>
    <p:sldId id="259" r:id="rId8"/>
    <p:sldId id="263" r:id="rId9"/>
    <p:sldId id="265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B95778-590A-4ACC-9FE5-902EB612BEFF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DF74D-FF3E-4C4D-A007-821DAB7E919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993F8-62C5-4A8F-A7AE-4BF01625BCF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93F03-0DFA-48CD-9592-91C29570C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69532"/>
            <a:ext cx="7992888" cy="6658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60795" cy="6354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258" y="188640"/>
            <a:ext cx="8593167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b="65107"/>
          <a:stretch>
            <a:fillRect/>
          </a:stretch>
        </p:blipFill>
        <p:spPr bwMode="auto">
          <a:xfrm>
            <a:off x="0" y="0"/>
            <a:ext cx="9144000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t="34893" b="34209"/>
          <a:stretch>
            <a:fillRect/>
          </a:stretch>
        </p:blipFill>
        <p:spPr bwMode="auto">
          <a:xfrm>
            <a:off x="-180528" y="548680"/>
            <a:ext cx="950505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t="64688"/>
          <a:stretch>
            <a:fillRect/>
          </a:stretch>
        </p:blipFill>
        <p:spPr bwMode="auto">
          <a:xfrm>
            <a:off x="323528" y="1700808"/>
            <a:ext cx="882047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628800"/>
            <a:ext cx="741682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Тема: Объем пирамиды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Цель: </a:t>
            </a:r>
            <a:r>
              <a:rPr lang="ru-RU" dirty="0" smtClean="0"/>
              <a:t>вывести формулу </a:t>
            </a:r>
            <a:r>
              <a:rPr lang="ru-RU" dirty="0" smtClean="0"/>
              <a:t>объема пирамиды использованием основной формулы объема </a:t>
            </a:r>
            <a:r>
              <a:rPr lang="ru-RU" dirty="0" smtClean="0"/>
              <a:t>тел</a:t>
            </a:r>
          </a:p>
          <a:p>
            <a:r>
              <a:rPr lang="ru-RU" b="1" dirty="0" smtClean="0"/>
              <a:t>Задача</a:t>
            </a:r>
            <a:r>
              <a:rPr lang="ru-RU" dirty="0" smtClean="0"/>
              <a:t>: научиться решать задачи с использованием формулы объема пирамиды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251520" y="332656"/>
          <a:ext cx="8460432" cy="6325919"/>
        </p:xfrm>
        <a:graphic>
          <a:graphicData uri="http://schemas.openxmlformats.org/presentationml/2006/ole">
            <p:oleObj spid="_x0000_s4097" name="Слайд" r:id="rId3" imgW="4570610" imgH="3427482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50825" y="3789363"/>
            <a:ext cx="3889375" cy="1154112"/>
            <a:chOff x="793" y="1979"/>
            <a:chExt cx="3629" cy="1362"/>
          </a:xfrm>
        </p:grpSpPr>
        <p:sp>
          <p:nvSpPr>
            <p:cNvPr id="13349" name="Freeform 8"/>
            <p:cNvSpPr>
              <a:spLocks/>
            </p:cNvSpPr>
            <p:nvPr/>
          </p:nvSpPr>
          <p:spPr bwMode="auto">
            <a:xfrm>
              <a:off x="793" y="1979"/>
              <a:ext cx="3600" cy="1362"/>
            </a:xfrm>
            <a:custGeom>
              <a:avLst/>
              <a:gdLst>
                <a:gd name="T0" fmla="*/ 0 w 3600"/>
                <a:gd name="T1" fmla="*/ 1362 h 1362"/>
                <a:gd name="T2" fmla="*/ 100 w 3600"/>
                <a:gd name="T3" fmla="*/ 1362 h 1362"/>
                <a:gd name="T4" fmla="*/ 2058 w 3600"/>
                <a:gd name="T5" fmla="*/ 1360 h 1362"/>
                <a:gd name="T6" fmla="*/ 3600 w 3600"/>
                <a:gd name="T7" fmla="*/ 0 h 13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00"/>
                <a:gd name="T13" fmla="*/ 0 h 1362"/>
                <a:gd name="T14" fmla="*/ 3600 w 3600"/>
                <a:gd name="T15" fmla="*/ 1362 h 13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00" h="1362">
                  <a:moveTo>
                    <a:pt x="0" y="1362"/>
                  </a:moveTo>
                  <a:cubicBezTo>
                    <a:pt x="35" y="1350"/>
                    <a:pt x="62" y="1362"/>
                    <a:pt x="100" y="1362"/>
                  </a:cubicBezTo>
                  <a:lnTo>
                    <a:pt x="2058" y="1360"/>
                  </a:lnTo>
                  <a:lnTo>
                    <a:pt x="3600" y="0"/>
                  </a:lnTo>
                </a:path>
              </a:pathLst>
            </a:custGeom>
            <a:solidFill>
              <a:srgbClr val="99CC00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50" name="Freeform 9"/>
            <p:cNvSpPr>
              <a:spLocks/>
            </p:cNvSpPr>
            <p:nvPr/>
          </p:nvSpPr>
          <p:spPr bwMode="auto">
            <a:xfrm>
              <a:off x="793" y="1979"/>
              <a:ext cx="3629" cy="1360"/>
            </a:xfrm>
            <a:custGeom>
              <a:avLst/>
              <a:gdLst>
                <a:gd name="T0" fmla="*/ 0 w 3629"/>
                <a:gd name="T1" fmla="*/ 1360 h 1360"/>
                <a:gd name="T2" fmla="*/ 1588 w 3629"/>
                <a:gd name="T3" fmla="*/ 0 h 1360"/>
                <a:gd name="T4" fmla="*/ 3629 w 3629"/>
                <a:gd name="T5" fmla="*/ 0 h 1360"/>
                <a:gd name="T6" fmla="*/ 0 60000 65536"/>
                <a:gd name="T7" fmla="*/ 0 60000 65536"/>
                <a:gd name="T8" fmla="*/ 0 60000 65536"/>
                <a:gd name="T9" fmla="*/ 0 w 3629"/>
                <a:gd name="T10" fmla="*/ 0 h 1360"/>
                <a:gd name="T11" fmla="*/ 3629 w 3629"/>
                <a:gd name="T12" fmla="*/ 1360 h 13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29" h="1360">
                  <a:moveTo>
                    <a:pt x="0" y="1360"/>
                  </a:moveTo>
                  <a:lnTo>
                    <a:pt x="1588" y="0"/>
                  </a:lnTo>
                  <a:lnTo>
                    <a:pt x="3629" y="0"/>
                  </a:lnTo>
                </a:path>
              </a:pathLst>
            </a:custGeom>
            <a:solidFill>
              <a:srgbClr val="99CC00"/>
            </a:solidFill>
            <a:ln w="38100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17" name="Line 10"/>
          <p:cNvSpPr>
            <a:spLocks noChangeShapeType="1"/>
          </p:cNvSpPr>
          <p:nvPr/>
        </p:nvSpPr>
        <p:spPr bwMode="auto">
          <a:xfrm flipV="1">
            <a:off x="2124075" y="1557338"/>
            <a:ext cx="0" cy="2808287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8" name="Line 11"/>
          <p:cNvSpPr>
            <a:spLocks noChangeShapeType="1"/>
          </p:cNvSpPr>
          <p:nvPr/>
        </p:nvSpPr>
        <p:spPr bwMode="auto">
          <a:xfrm flipH="1">
            <a:off x="250825" y="1557338"/>
            <a:ext cx="1873250" cy="3384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9" name="Line 12"/>
          <p:cNvSpPr>
            <a:spLocks noChangeShapeType="1"/>
          </p:cNvSpPr>
          <p:nvPr/>
        </p:nvSpPr>
        <p:spPr bwMode="auto">
          <a:xfrm>
            <a:off x="2124075" y="1557338"/>
            <a:ext cx="287338" cy="3384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0" name="Line 13"/>
          <p:cNvSpPr>
            <a:spLocks noChangeShapeType="1"/>
          </p:cNvSpPr>
          <p:nvPr/>
        </p:nvSpPr>
        <p:spPr bwMode="auto">
          <a:xfrm>
            <a:off x="2124075" y="1557338"/>
            <a:ext cx="2016125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1" name="Line 14"/>
          <p:cNvSpPr>
            <a:spLocks noChangeShapeType="1"/>
          </p:cNvSpPr>
          <p:nvPr/>
        </p:nvSpPr>
        <p:spPr bwMode="auto">
          <a:xfrm flipH="1">
            <a:off x="1979613" y="1557338"/>
            <a:ext cx="144462" cy="2232025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2" name="Text Box 16"/>
          <p:cNvSpPr txBox="1">
            <a:spLocks noChangeArrowheads="1"/>
          </p:cNvSpPr>
          <p:nvPr/>
        </p:nvSpPr>
        <p:spPr bwMode="auto">
          <a:xfrm>
            <a:off x="1619250" y="335756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В</a:t>
            </a:r>
          </a:p>
        </p:txBody>
      </p:sp>
      <p:sp>
        <p:nvSpPr>
          <p:cNvPr id="13323" name="Text Box 19"/>
          <p:cNvSpPr txBox="1">
            <a:spLocks noChangeArrowheads="1"/>
          </p:cNvSpPr>
          <p:nvPr/>
        </p:nvSpPr>
        <p:spPr bwMode="auto">
          <a:xfrm>
            <a:off x="1619250" y="4221163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13324" name="Text Box 20"/>
          <p:cNvSpPr txBox="1">
            <a:spLocks noChangeArrowheads="1"/>
          </p:cNvSpPr>
          <p:nvPr/>
        </p:nvSpPr>
        <p:spPr bwMode="auto">
          <a:xfrm>
            <a:off x="1692275" y="1268413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К</a:t>
            </a:r>
          </a:p>
        </p:txBody>
      </p:sp>
      <p:sp>
        <p:nvSpPr>
          <p:cNvPr id="13325" name="Text Box 24"/>
          <p:cNvSpPr txBox="1">
            <a:spLocks noChangeArrowheads="1"/>
          </p:cNvSpPr>
          <p:nvPr/>
        </p:nvSpPr>
        <p:spPr bwMode="auto">
          <a:xfrm>
            <a:off x="2268538" y="2565400"/>
            <a:ext cx="311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2</a:t>
            </a:r>
            <a:endParaRPr lang="ru-RU" sz="2400">
              <a:solidFill>
                <a:schemeClr val="accent2"/>
              </a:solidFill>
            </a:endParaRPr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250825" y="3789363"/>
            <a:ext cx="3889375" cy="1154112"/>
            <a:chOff x="793" y="1979"/>
            <a:chExt cx="3629" cy="1362"/>
          </a:xfrm>
        </p:grpSpPr>
        <p:sp>
          <p:nvSpPr>
            <p:cNvPr id="13347" name="Freeform 29"/>
            <p:cNvSpPr>
              <a:spLocks/>
            </p:cNvSpPr>
            <p:nvPr/>
          </p:nvSpPr>
          <p:spPr bwMode="auto">
            <a:xfrm>
              <a:off x="793" y="1979"/>
              <a:ext cx="3600" cy="1362"/>
            </a:xfrm>
            <a:custGeom>
              <a:avLst/>
              <a:gdLst>
                <a:gd name="T0" fmla="*/ 0 w 3600"/>
                <a:gd name="T1" fmla="*/ 1362 h 1362"/>
                <a:gd name="T2" fmla="*/ 100 w 3600"/>
                <a:gd name="T3" fmla="*/ 1362 h 1362"/>
                <a:gd name="T4" fmla="*/ 2058 w 3600"/>
                <a:gd name="T5" fmla="*/ 1360 h 1362"/>
                <a:gd name="T6" fmla="*/ 3600 w 3600"/>
                <a:gd name="T7" fmla="*/ 0 h 13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00"/>
                <a:gd name="T13" fmla="*/ 0 h 1362"/>
                <a:gd name="T14" fmla="*/ 3600 w 3600"/>
                <a:gd name="T15" fmla="*/ 1362 h 13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00" h="1362">
                  <a:moveTo>
                    <a:pt x="0" y="1362"/>
                  </a:moveTo>
                  <a:cubicBezTo>
                    <a:pt x="35" y="1350"/>
                    <a:pt x="62" y="1362"/>
                    <a:pt x="100" y="1362"/>
                  </a:cubicBezTo>
                  <a:lnTo>
                    <a:pt x="2058" y="1360"/>
                  </a:lnTo>
                  <a:lnTo>
                    <a:pt x="3600" y="0"/>
                  </a:lnTo>
                </a:path>
              </a:pathLst>
            </a:custGeom>
            <a:solidFill>
              <a:srgbClr val="99CC00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48" name="Freeform 30"/>
            <p:cNvSpPr>
              <a:spLocks/>
            </p:cNvSpPr>
            <p:nvPr/>
          </p:nvSpPr>
          <p:spPr bwMode="auto">
            <a:xfrm>
              <a:off x="793" y="1979"/>
              <a:ext cx="3629" cy="1360"/>
            </a:xfrm>
            <a:custGeom>
              <a:avLst/>
              <a:gdLst>
                <a:gd name="T0" fmla="*/ 0 w 3629"/>
                <a:gd name="T1" fmla="*/ 1360 h 1360"/>
                <a:gd name="T2" fmla="*/ 1588 w 3629"/>
                <a:gd name="T3" fmla="*/ 0 h 1360"/>
                <a:gd name="T4" fmla="*/ 3629 w 3629"/>
                <a:gd name="T5" fmla="*/ 0 h 1360"/>
                <a:gd name="T6" fmla="*/ 0 60000 65536"/>
                <a:gd name="T7" fmla="*/ 0 60000 65536"/>
                <a:gd name="T8" fmla="*/ 0 60000 65536"/>
                <a:gd name="T9" fmla="*/ 0 w 3629"/>
                <a:gd name="T10" fmla="*/ 0 h 1360"/>
                <a:gd name="T11" fmla="*/ 3629 w 3629"/>
                <a:gd name="T12" fmla="*/ 1360 h 13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29" h="1360">
                  <a:moveTo>
                    <a:pt x="0" y="1360"/>
                  </a:moveTo>
                  <a:lnTo>
                    <a:pt x="1588" y="0"/>
                  </a:lnTo>
                  <a:lnTo>
                    <a:pt x="3629" y="0"/>
                  </a:lnTo>
                </a:path>
              </a:pathLst>
            </a:custGeom>
            <a:solidFill>
              <a:srgbClr val="99CC00"/>
            </a:solidFill>
            <a:ln w="38100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  <a:p>
              <a:r>
                <a:rPr lang="en-US"/>
                <a:t>                         o</a:t>
              </a:r>
              <a:endParaRPr lang="ru-RU"/>
            </a:p>
          </p:txBody>
        </p:sp>
      </p:grpSp>
      <p:sp>
        <p:nvSpPr>
          <p:cNvPr id="13327" name="Line 31"/>
          <p:cNvSpPr>
            <a:spLocks noChangeShapeType="1"/>
          </p:cNvSpPr>
          <p:nvPr/>
        </p:nvSpPr>
        <p:spPr bwMode="auto">
          <a:xfrm flipH="1" flipV="1">
            <a:off x="2124075" y="1557338"/>
            <a:ext cx="93663" cy="2808287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8" name="Line 32"/>
          <p:cNvSpPr>
            <a:spLocks noChangeShapeType="1"/>
          </p:cNvSpPr>
          <p:nvPr/>
        </p:nvSpPr>
        <p:spPr bwMode="auto">
          <a:xfrm flipH="1">
            <a:off x="250825" y="1557338"/>
            <a:ext cx="1873250" cy="3384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9" name="Line 33"/>
          <p:cNvSpPr>
            <a:spLocks noChangeShapeType="1"/>
          </p:cNvSpPr>
          <p:nvPr/>
        </p:nvSpPr>
        <p:spPr bwMode="auto">
          <a:xfrm>
            <a:off x="2124075" y="1557338"/>
            <a:ext cx="287338" cy="3384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0" name="Line 34"/>
          <p:cNvSpPr>
            <a:spLocks noChangeShapeType="1"/>
          </p:cNvSpPr>
          <p:nvPr/>
        </p:nvSpPr>
        <p:spPr bwMode="auto">
          <a:xfrm flipH="1">
            <a:off x="1979613" y="1557338"/>
            <a:ext cx="144462" cy="2232025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1" name="Text Box 35"/>
          <p:cNvSpPr txBox="1">
            <a:spLocks noChangeArrowheads="1"/>
          </p:cNvSpPr>
          <p:nvPr/>
        </p:nvSpPr>
        <p:spPr bwMode="auto">
          <a:xfrm>
            <a:off x="1619250" y="335756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В</a:t>
            </a:r>
          </a:p>
        </p:txBody>
      </p: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900113" y="5084763"/>
            <a:ext cx="720725" cy="528637"/>
            <a:chOff x="1837" y="3385"/>
            <a:chExt cx="454" cy="333"/>
          </a:xfrm>
        </p:grpSpPr>
        <p:sp>
          <p:nvSpPr>
            <p:cNvPr id="13345" name="Text Box 48"/>
            <p:cNvSpPr txBox="1">
              <a:spLocks noChangeArrowheads="1"/>
            </p:cNvSpPr>
            <p:nvPr/>
          </p:nvSpPr>
          <p:spPr bwMode="auto">
            <a:xfrm>
              <a:off x="1837" y="3430"/>
              <a:ext cx="19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2</a:t>
              </a:r>
              <a:endParaRPr lang="ru-RU" sz="2400"/>
            </a:p>
          </p:txBody>
        </p:sp>
        <p:graphicFrame>
          <p:nvGraphicFramePr>
            <p:cNvPr id="13346" name="Object 5"/>
            <p:cNvGraphicFramePr>
              <a:graphicFrameLocks noChangeAspect="1"/>
            </p:cNvGraphicFramePr>
            <p:nvPr/>
          </p:nvGraphicFramePr>
          <p:xfrm>
            <a:off x="1973" y="3385"/>
            <a:ext cx="318" cy="293"/>
          </p:xfrm>
          <a:graphic>
            <a:graphicData uri="http://schemas.openxmlformats.org/presentationml/2006/ole">
              <p:oleObj spid="_x0000_s24582" name="Формула" r:id="rId3" imgW="241091" imgH="215713" progId="Equation.3">
                <p:embed/>
              </p:oleObj>
            </a:graphicData>
          </a:graphic>
        </p:graphicFrame>
      </p:grpSp>
      <p:sp>
        <p:nvSpPr>
          <p:cNvPr id="13333" name="TextBox 30"/>
          <p:cNvSpPr txBox="1">
            <a:spLocks noChangeArrowheads="1"/>
          </p:cNvSpPr>
          <p:nvPr/>
        </p:nvSpPr>
        <p:spPr bwMode="auto">
          <a:xfrm>
            <a:off x="3132138" y="806450"/>
            <a:ext cx="48355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Задача </a:t>
            </a:r>
          </a:p>
          <a:p>
            <a:endParaRPr lang="ru-RU" b="1" dirty="0"/>
          </a:p>
          <a:p>
            <a:r>
              <a:rPr lang="ru-RU" b="1" dirty="0"/>
              <a:t>                         Дано: АВС</a:t>
            </a:r>
            <a:r>
              <a:rPr lang="en-US" b="1" dirty="0"/>
              <a:t>D</a:t>
            </a:r>
            <a:r>
              <a:rPr lang="ru-RU" b="1" dirty="0"/>
              <a:t> – квадрат </a:t>
            </a:r>
          </a:p>
          <a:p>
            <a:r>
              <a:rPr lang="ru-RU" b="1" dirty="0"/>
              <a:t>                         АВ= 2     , ОК=2</a:t>
            </a:r>
          </a:p>
          <a:p>
            <a:endParaRPr lang="ru-RU" b="1" dirty="0"/>
          </a:p>
          <a:p>
            <a:r>
              <a:rPr lang="ru-RU" b="1" dirty="0"/>
              <a:t>                         Найти </a:t>
            </a:r>
            <a:r>
              <a:rPr lang="en-US" b="1" dirty="0"/>
              <a:t>V </a:t>
            </a:r>
            <a:r>
              <a:rPr lang="ru-RU" b="1" dirty="0"/>
              <a:t>пирамиды</a:t>
            </a:r>
          </a:p>
          <a:p>
            <a:r>
              <a:rPr lang="ru-RU" b="1" dirty="0"/>
              <a:t>		</a:t>
            </a:r>
          </a:p>
          <a:p>
            <a:r>
              <a:rPr lang="ru-RU" b="1" dirty="0"/>
              <a:t>                        </a:t>
            </a:r>
          </a:p>
        </p:txBody>
      </p:sp>
      <p:graphicFrame>
        <p:nvGraphicFramePr>
          <p:cNvPr id="13339" name="Объект 2"/>
          <p:cNvGraphicFramePr>
            <a:graphicFrameLocks noChangeAspect="1"/>
          </p:cNvGraphicFramePr>
          <p:nvPr/>
        </p:nvGraphicFramePr>
        <p:xfrm>
          <a:off x="5076056" y="1628800"/>
          <a:ext cx="280893" cy="360040"/>
        </p:xfrm>
        <a:graphic>
          <a:graphicData uri="http://schemas.openxmlformats.org/presentationml/2006/ole">
            <p:oleObj spid="_x0000_s24581" name="Формула" r:id="rId4" imgW="241091" imgH="215713" progId="Equation.3">
              <p:embed/>
            </p:oleObj>
          </a:graphicData>
        </a:graphic>
      </p:graphicFrame>
      <p:sp>
        <p:nvSpPr>
          <p:cNvPr id="13340" name="TextBox 3"/>
          <p:cNvSpPr txBox="1">
            <a:spLocks noChangeArrowheads="1"/>
          </p:cNvSpPr>
          <p:nvPr/>
        </p:nvSpPr>
        <p:spPr bwMode="auto">
          <a:xfrm>
            <a:off x="0" y="4405313"/>
            <a:ext cx="3381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А</a:t>
            </a:r>
          </a:p>
        </p:txBody>
      </p:sp>
      <p:sp>
        <p:nvSpPr>
          <p:cNvPr id="13341" name="TextBox 4"/>
          <p:cNvSpPr txBox="1">
            <a:spLocks noChangeArrowheads="1"/>
          </p:cNvSpPr>
          <p:nvPr/>
        </p:nvSpPr>
        <p:spPr bwMode="auto">
          <a:xfrm>
            <a:off x="4065588" y="3381375"/>
            <a:ext cx="352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</a:t>
            </a:r>
          </a:p>
        </p:txBody>
      </p:sp>
      <p:sp>
        <p:nvSpPr>
          <p:cNvPr id="13342" name="TextBox 5"/>
          <p:cNvSpPr txBox="1">
            <a:spLocks noChangeArrowheads="1"/>
          </p:cNvSpPr>
          <p:nvPr/>
        </p:nvSpPr>
        <p:spPr bwMode="auto">
          <a:xfrm>
            <a:off x="2228850" y="5029200"/>
            <a:ext cx="3508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</a:t>
            </a:r>
            <a:endParaRPr lang="ru-RU"/>
          </a:p>
        </p:txBody>
      </p:sp>
      <p:cxnSp>
        <p:nvCxnSpPr>
          <p:cNvPr id="12" name="Прямая соединительная линия 11"/>
          <p:cNvCxnSpPr>
            <a:stCxn id="13328" idx="1"/>
            <a:endCxn id="13348" idx="2"/>
          </p:cNvCxnSpPr>
          <p:nvPr/>
        </p:nvCxnSpPr>
        <p:spPr>
          <a:xfrm flipV="1">
            <a:off x="250825" y="3789363"/>
            <a:ext cx="3889375" cy="1152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3330" idx="1"/>
            <a:endCxn id="13347" idx="2"/>
          </p:cNvCxnSpPr>
          <p:nvPr/>
        </p:nvCxnSpPr>
        <p:spPr>
          <a:xfrm>
            <a:off x="1979613" y="3789363"/>
            <a:ext cx="476250" cy="1152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Объект 38"/>
          <p:cNvGraphicFramePr>
            <a:graphicFrameLocks noChangeAspect="1"/>
          </p:cNvGraphicFramePr>
          <p:nvPr/>
        </p:nvGraphicFramePr>
        <p:xfrm>
          <a:off x="4427984" y="3645024"/>
          <a:ext cx="4345599" cy="2160240"/>
        </p:xfrm>
        <a:graphic>
          <a:graphicData uri="http://schemas.openxmlformats.org/presentationml/2006/ole">
            <p:oleObj spid="_x0000_s24583" name="Формула" r:id="rId5" imgW="2197080" imgH="1091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260648"/>
            <a:ext cx="86409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Тестирование: </a:t>
            </a:r>
            <a:endParaRPr lang="ru-RU" sz="2000" dirty="0" smtClean="0"/>
          </a:p>
          <a:p>
            <a:r>
              <a:rPr lang="ru-RU" sz="2000" dirty="0" smtClean="0"/>
              <a:t>1.В правильной шестиугольной пирамиде сторона ее основания 2 см. Объем пирамиды равен 6 см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. Чему равна высота</a:t>
            </a:r>
            <a:r>
              <a:rPr lang="ru-RU" sz="2000" dirty="0" smtClean="0"/>
              <a:t>?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2. Объем пирамиды равен 56 см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, площадь основания 14 см</a:t>
            </a:r>
            <a:r>
              <a:rPr lang="ru-RU" sz="2000" baseline="30000" dirty="0" smtClean="0"/>
              <a:t>2</a:t>
            </a:r>
            <a:r>
              <a:rPr lang="ru-RU" sz="2000" dirty="0" smtClean="0"/>
              <a:t>. Чему равна высота?</a:t>
            </a:r>
          </a:p>
          <a:p>
            <a:r>
              <a:rPr lang="ru-RU" sz="2000" dirty="0" smtClean="0"/>
              <a:t>а) 14 см, б) 12 см, в) 16 см.</a:t>
            </a:r>
          </a:p>
          <a:p>
            <a:r>
              <a:rPr lang="ru-RU" sz="2000" dirty="0" smtClean="0"/>
              <a:t>3. В правильной треугольной пирамиде высота равна 5 см, стороны основания 3 см. Чему равен объем пирамиды</a:t>
            </a:r>
            <a:r>
              <a:rPr lang="ru-RU" sz="2000" dirty="0" smtClean="0"/>
              <a:t>?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4. В правильной четырехугольной пирамиде высота равна 9 см. Сторона основания 4 см. найдите объем пирамиды.</a:t>
            </a:r>
          </a:p>
          <a:p>
            <a:r>
              <a:rPr lang="ru-RU" sz="2000" dirty="0" smtClean="0"/>
              <a:t>а) 50 см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, б) 48 см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, в) 16 см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5. Объем правильной четырехугольной пирамиды равен 27 см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, высота 9 см. найти сторону основания.</a:t>
            </a:r>
          </a:p>
          <a:p>
            <a:r>
              <a:rPr lang="ru-RU" sz="2000" dirty="0" smtClean="0"/>
              <a:t>а)12 см, б) 9 см, в) 3 см.</a:t>
            </a:r>
          </a:p>
          <a:p>
            <a:endParaRPr lang="ru-RU" dirty="0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323528" y="1196752"/>
          <a:ext cx="2374508" cy="576064"/>
        </p:xfrm>
        <a:graphic>
          <a:graphicData uri="http://schemas.openxmlformats.org/presentationml/2006/ole">
            <p:oleObj spid="_x0000_s25608" name="Формула" r:id="rId3" imgW="1612900" imgH="393700" progId="Equation.3">
              <p:embed/>
            </p:oleObj>
          </a:graphicData>
        </a:graphic>
      </p:graphicFrame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0" y="390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" name="Рисунок 12" descr="http://festival.1september.ru/articles/516383/img29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429000"/>
            <a:ext cx="3006090" cy="525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04664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Ключ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560" y="1196752"/>
          <a:ext cx="5112570" cy="1440160"/>
        </p:xfrm>
        <a:graphic>
          <a:graphicData uri="http://schemas.openxmlformats.org/drawingml/2006/table">
            <a:tbl>
              <a:tblPr/>
              <a:tblGrid>
                <a:gridCol w="1022699"/>
                <a:gridCol w="1021774"/>
                <a:gridCol w="1022699"/>
                <a:gridCol w="1022699"/>
                <a:gridCol w="1022699"/>
              </a:tblGrid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3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3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3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3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3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3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3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3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3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3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Закончи предложение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5030019"/>
          </a:xfrm>
        </p:spPr>
        <p:txBody>
          <a:bodyPr>
            <a:normAutofit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Сегодня я узнал…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Я почувствовал, что…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Мне представляется интересным то, что…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А у меня на этот счет другое мнение…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Я бы хотел (а) еще раз услышать…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Работа над заданием помогла мне…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Меня удивило…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У меня появилось желание…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Урок дал мне для жизни…</a:t>
            </a:r>
          </a:p>
          <a:p>
            <a:endParaRPr lang="ru-RU" dirty="0"/>
          </a:p>
        </p:txBody>
      </p:sp>
      <p:pic>
        <p:nvPicPr>
          <p:cNvPr id="4" name="Рисунок 19" descr="http://www.lenagold.ru/fon/clipart/d/dev/deva2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1124744"/>
            <a:ext cx="21431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264</Words>
  <Application>Microsoft Office PowerPoint</Application>
  <PresentationFormat>Экран (4:3)</PresentationFormat>
  <Paragraphs>57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Слайд Microsoft Office PowerPoint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Ответы</vt:lpstr>
      <vt:lpstr>Тема: Объем пирамиды</vt:lpstr>
      <vt:lpstr>Слайд 9</vt:lpstr>
      <vt:lpstr>Слайд 10</vt:lpstr>
      <vt:lpstr>Слайд 11</vt:lpstr>
      <vt:lpstr>Слайд 12</vt:lpstr>
      <vt:lpstr>Закончи предложение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Л.А.</dc:creator>
  <cp:lastModifiedBy>Л.А.</cp:lastModifiedBy>
  <cp:revision>8</cp:revision>
  <dcterms:created xsi:type="dcterms:W3CDTF">2016-09-17T07:17:55Z</dcterms:created>
  <dcterms:modified xsi:type="dcterms:W3CDTF">2016-09-17T08:28:40Z</dcterms:modified>
</cp:coreProperties>
</file>